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7" r:id="rId4"/>
    <p:sldId id="258" r:id="rId5"/>
    <p:sldId id="278" r:id="rId6"/>
    <p:sldId id="259" r:id="rId7"/>
    <p:sldId id="280" r:id="rId8"/>
    <p:sldId id="279" r:id="rId9"/>
    <p:sldId id="262" r:id="rId10"/>
    <p:sldId id="281" r:id="rId11"/>
    <p:sldId id="282" r:id="rId12"/>
    <p:sldId id="283" r:id="rId13"/>
    <p:sldId id="284" r:id="rId14"/>
    <p:sldId id="271" r:id="rId15"/>
    <p:sldId id="272" r:id="rId16"/>
    <p:sldId id="273" r:id="rId17"/>
    <p:sldId id="274" r:id="rId18"/>
    <p:sldId id="275" r:id="rId19"/>
    <p:sldId id="285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%20VF\Desktop\TCC%20T9%20Or%20Fabiana\TCC%20Jorge%20T9\Planilha%20Refeita%20Jorge%20corrigida%20curs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%20VF\Desktop\TCC%20T9%20Or%20Fabiana\TCC%20Jorge%20T9\Planilha%20Refeita%20Jorge%20corrigida%20curs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%20VF\Desktop\TCC%20T9%20Or%20Fabiana\TCC%20Jorge%20T9\Planilha%20Refeita%20Jorge%20corrigida%20curs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 Hipertensão Arterial Sistêmica na unidade de saúde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0.18685831622176591</c:v>
                </c:pt>
                <c:pt idx="1">
                  <c:v>0.29568788501026694</c:v>
                </c:pt>
                <c:pt idx="2">
                  <c:v>0.37987679671457908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38131600"/>
        <c:axId val="238131992"/>
      </c:barChart>
      <c:catAx>
        <c:axId val="23813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38131992"/>
        <c:crosses val="autoZero"/>
        <c:auto val="1"/>
        <c:lblAlgn val="ctr"/>
        <c:lblOffset val="100"/>
        <c:noMultiLvlLbl val="0"/>
      </c:catAx>
      <c:valAx>
        <c:axId val="23813199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381316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Pprograma de Atenção à Diabetes Mellitus na unidade de saúde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0.25833333333333336</c:v>
                </c:pt>
                <c:pt idx="1">
                  <c:v>0.42083333333333334</c:v>
                </c:pt>
                <c:pt idx="2">
                  <c:v>0.50416666666666665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38133560"/>
        <c:axId val="238132776"/>
      </c:barChart>
      <c:catAx>
        <c:axId val="23813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38132776"/>
        <c:crosses val="autoZero"/>
        <c:auto val="1"/>
        <c:lblAlgn val="ctr"/>
        <c:lblOffset val="100"/>
        <c:noMultiLvlLbl val="0"/>
      </c:catAx>
      <c:valAx>
        <c:axId val="23813277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381335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Indicadores!$C$48</c:f>
              <c:strCache>
                <c:ptCount val="1"/>
                <c:pt idx="0">
                  <c:v>Proporção de pessoas com hipertensão com estratificação de risco cardiovascular por  exame clínico em dia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Indicadores!$D$47:$F$47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Indicadores!$D$48:$F$48</c:f>
              <c:numCache>
                <c:formatCode>0.0%</c:formatCode>
                <c:ptCount val="3"/>
                <c:pt idx="0">
                  <c:v>0.69230769230769229</c:v>
                </c:pt>
                <c:pt idx="1">
                  <c:v>0.86805555555555558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38130424"/>
        <c:axId val="238130816"/>
      </c:barChart>
      <c:catAx>
        <c:axId val="23813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38130816"/>
        <c:crosses val="autoZero"/>
        <c:auto val="1"/>
        <c:lblAlgn val="ctr"/>
        <c:lblOffset val="100"/>
        <c:noMultiLvlLbl val="0"/>
      </c:catAx>
      <c:valAx>
        <c:axId val="23813081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381304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Indicadores!$R$48</c:f>
              <c:strCache>
                <c:ptCount val="1"/>
                <c:pt idx="0">
                  <c:v>Proporção de pessoas com diabetes com estratificação de risco cardiovascular por  exame clínico em dia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Indicadores!$S$47:$U$47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Indicadores!$S$48:$U$48</c:f>
              <c:numCache>
                <c:formatCode>0.0%</c:formatCode>
                <c:ptCount val="3"/>
                <c:pt idx="0">
                  <c:v>0.70967741935483875</c:v>
                </c:pt>
                <c:pt idx="1">
                  <c:v>0.88118811881188119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38280960"/>
        <c:axId val="238283704"/>
      </c:barChart>
      <c:catAx>
        <c:axId val="23828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38283704"/>
        <c:crosses val="autoZero"/>
        <c:auto val="1"/>
        <c:lblAlgn val="ctr"/>
        <c:lblOffset val="100"/>
        <c:noMultiLvlLbl val="0"/>
      </c:catAx>
      <c:valAx>
        <c:axId val="23828370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382809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49527-CDC8-4808-B557-DB8D0C427725}" type="datetimeFigureOut">
              <a:rPr lang="pt-BR" smtClean="0"/>
              <a:t>03/04/2016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965A8-97DA-4645-9D4A-B46EE08A54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13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s-E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77B3-792F-48C5-A59B-D158BCC3E257}" type="datetimeFigureOut">
              <a:rPr lang="es-ES" smtClean="0"/>
              <a:t>03/04/2016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63C-84ED-475A-9E5C-EEB824B711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90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77B3-792F-48C5-A59B-D158BCC3E257}" type="datetimeFigureOut">
              <a:rPr lang="es-ES" smtClean="0"/>
              <a:t>03/04/2016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63C-84ED-475A-9E5C-EEB824B711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02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77B3-792F-48C5-A59B-D158BCC3E257}" type="datetimeFigureOut">
              <a:rPr lang="es-ES" smtClean="0"/>
              <a:t>03/04/2016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63C-84ED-475A-9E5C-EEB824B711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48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77B3-792F-48C5-A59B-D158BCC3E257}" type="datetimeFigureOut">
              <a:rPr lang="es-ES" smtClean="0"/>
              <a:t>03/04/2016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63C-84ED-475A-9E5C-EEB824B711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40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77B3-792F-48C5-A59B-D158BCC3E257}" type="datetimeFigureOut">
              <a:rPr lang="es-ES" smtClean="0"/>
              <a:t>03/04/2016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63C-84ED-475A-9E5C-EEB824B711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90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77B3-792F-48C5-A59B-D158BCC3E257}" type="datetimeFigureOut">
              <a:rPr lang="es-ES" smtClean="0"/>
              <a:t>03/04/2016</a:t>
            </a:fld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63C-84ED-475A-9E5C-EEB824B711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97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77B3-792F-48C5-A59B-D158BCC3E257}" type="datetimeFigureOut">
              <a:rPr lang="es-ES" smtClean="0"/>
              <a:t>03/04/2016</a:t>
            </a:fld>
            <a:endParaRPr lang="es-E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63C-84ED-475A-9E5C-EEB824B711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40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77B3-792F-48C5-A59B-D158BCC3E257}" type="datetimeFigureOut">
              <a:rPr lang="es-ES" smtClean="0"/>
              <a:t>03/04/2016</a:t>
            </a:fld>
            <a:endParaRPr lang="es-E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63C-84ED-475A-9E5C-EEB824B711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97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77B3-792F-48C5-A59B-D158BCC3E257}" type="datetimeFigureOut">
              <a:rPr lang="es-ES" smtClean="0"/>
              <a:t>03/04/2016</a:t>
            </a:fld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63C-84ED-475A-9E5C-EEB824B711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15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77B3-792F-48C5-A59B-D158BCC3E257}" type="datetimeFigureOut">
              <a:rPr lang="es-ES" smtClean="0"/>
              <a:t>03/04/2016</a:t>
            </a:fld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63C-84ED-475A-9E5C-EEB824B711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14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77B3-792F-48C5-A59B-D158BCC3E257}" type="datetimeFigureOut">
              <a:rPr lang="es-ES" smtClean="0"/>
              <a:t>03/04/2016</a:t>
            </a:fld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63C-84ED-475A-9E5C-EEB824B711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75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s-E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177B3-792F-48C5-A59B-D158BCC3E257}" type="datetimeFigureOut">
              <a:rPr lang="es-ES" smtClean="0"/>
              <a:t>03/04/2016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C63C-84ED-475A-9E5C-EEB824B711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17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1727" y="2693508"/>
            <a:ext cx="10571575" cy="12166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pt-BR" sz="3200" b="1" dirty="0">
                <a:solidFill>
                  <a:srgbClr val="002060"/>
                </a:solidFill>
                <a:latin typeface="+mn-lt"/>
              </a:rPr>
              <a:t>Melhoria da Atenção à Saúde dos Hipertensos e/ou Diabéticos da ESF Santa Catarina, Natal / RN</a:t>
            </a:r>
            <a:endParaRPr lang="es-E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1125" y="5411390"/>
            <a:ext cx="9382125" cy="1293020"/>
          </a:xfrm>
        </p:spPr>
        <p:txBody>
          <a:bodyPr>
            <a:normAutofit fontScale="92500" lnSpcReduction="20000"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ea typeface="+mj-ea"/>
                <a:cs typeface="+mj-cs"/>
              </a:rPr>
              <a:t>Jorge Elias P. Munoz</a:t>
            </a:r>
          </a:p>
          <a:p>
            <a:r>
              <a:rPr lang="pt-BR" sz="2800" b="1" dirty="0" smtClean="0">
                <a:solidFill>
                  <a:srgbClr val="002060"/>
                </a:solidFill>
                <a:ea typeface="+mj-ea"/>
                <a:cs typeface="+mj-cs"/>
              </a:rPr>
              <a:t>Turma 9 Grupo 4</a:t>
            </a:r>
          </a:p>
          <a:p>
            <a:r>
              <a:rPr lang="pt-BR" sz="2800" b="1" dirty="0" smtClean="0">
                <a:solidFill>
                  <a:srgbClr val="002060"/>
                </a:solidFill>
                <a:ea typeface="+mj-ea"/>
                <a:cs typeface="+mj-cs"/>
              </a:rPr>
              <a:t>Orientadora Fabiana Vargas Ferreira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43" y="334851"/>
            <a:ext cx="5274716" cy="14098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22" y="120671"/>
            <a:ext cx="2143125" cy="21431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52578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1290" y="433006"/>
            <a:ext cx="10652799" cy="74089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err="1" smtClean="0">
                <a:solidFill>
                  <a:srgbClr val="002060"/>
                </a:solidFill>
                <a:latin typeface="+mn-lt"/>
              </a:rPr>
              <a:t>Objetivo</a:t>
            </a:r>
            <a:r>
              <a:rPr lang="en-US" sz="2800" b="1" u="sng" dirty="0" smtClean="0">
                <a:solidFill>
                  <a:srgbClr val="002060"/>
                </a:solidFill>
                <a:latin typeface="+mn-lt"/>
              </a:rPr>
              <a:t> 2: </a:t>
            </a:r>
            <a:r>
              <a:rPr lang="en-US" sz="2800" u="sng" dirty="0" err="1" smtClean="0">
                <a:solidFill>
                  <a:srgbClr val="002060"/>
                </a:solidFill>
                <a:latin typeface="+mn-lt"/>
              </a:rPr>
              <a:t>Melhorar</a:t>
            </a:r>
            <a:r>
              <a:rPr lang="en-US" sz="2800" u="sng" dirty="0" smtClean="0">
                <a:solidFill>
                  <a:srgbClr val="002060"/>
                </a:solidFill>
                <a:latin typeface="+mn-lt"/>
              </a:rPr>
              <a:t> a </a:t>
            </a:r>
            <a:r>
              <a:rPr lang="en-US" sz="2800" u="sng" dirty="0" err="1" smtClean="0">
                <a:solidFill>
                  <a:srgbClr val="002060"/>
                </a:solidFill>
                <a:latin typeface="+mn-lt"/>
              </a:rPr>
              <a:t>qualidade</a:t>
            </a:r>
            <a:r>
              <a:rPr lang="en-US" sz="2800" u="sng" dirty="0" smtClean="0">
                <a:solidFill>
                  <a:srgbClr val="002060"/>
                </a:solidFill>
                <a:latin typeface="+mn-lt"/>
              </a:rPr>
              <a:t> do </a:t>
            </a:r>
            <a:r>
              <a:rPr lang="en-US" sz="2800" u="sng" dirty="0" err="1" smtClean="0">
                <a:solidFill>
                  <a:srgbClr val="002060"/>
                </a:solidFill>
                <a:latin typeface="+mn-lt"/>
              </a:rPr>
              <a:t>atendimento</a:t>
            </a:r>
            <a:endParaRPr lang="en-US" sz="2800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03041" y="1693851"/>
            <a:ext cx="1079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Exame Clínico </a:t>
            </a:r>
            <a:r>
              <a:rPr lang="pt-BR" sz="2400" dirty="0" smtClean="0">
                <a:solidFill>
                  <a:srgbClr val="002060"/>
                </a:solidFill>
              </a:rPr>
              <a:t>Apropriado</a:t>
            </a:r>
            <a:r>
              <a:rPr lang="pt-BR" sz="2400" dirty="0">
                <a:solidFill>
                  <a:srgbClr val="002060"/>
                </a:solidFill>
              </a:rPr>
              <a:t>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8015" y="2416139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Exame dos pés em pessoas </a:t>
            </a:r>
            <a:r>
              <a:rPr lang="pt-BR" sz="2400" dirty="0" smtClean="0">
                <a:solidFill>
                  <a:srgbClr val="002060"/>
                </a:solidFill>
              </a:rPr>
              <a:t>diabéticas</a:t>
            </a:r>
            <a:r>
              <a:rPr lang="pt-BR" sz="2400" dirty="0">
                <a:solidFill>
                  <a:srgbClr val="002060"/>
                </a:solidFill>
              </a:rPr>
              <a:t>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88015" y="334528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Realização de exames complementares em </a:t>
            </a:r>
            <a:r>
              <a:rPr lang="pt-BR" sz="2400" dirty="0" smtClean="0">
                <a:solidFill>
                  <a:srgbClr val="002060"/>
                </a:solidFill>
              </a:rPr>
              <a:t>dia;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089" y="62707"/>
            <a:ext cx="1395048" cy="877451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03041" y="423021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Prescrição de medicamentos da Farmácia Popular;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88015" y="504185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Avaliação da necessidade de atendimento odontológico. 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28057" y="1814793"/>
            <a:ext cx="1068947" cy="2308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100%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5503571" y="2553662"/>
            <a:ext cx="1068947" cy="2308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100%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6572518" y="3460697"/>
            <a:ext cx="1068947" cy="2308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100%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7012546" y="4306680"/>
            <a:ext cx="1068947" cy="2308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100%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7641465" y="5129512"/>
            <a:ext cx="1068947" cy="2308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100%</a:t>
            </a:r>
            <a:endParaRPr lang="pt-BR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2418227"/>
            <a:ext cx="2459864" cy="408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-367158" y="199625"/>
            <a:ext cx="11486155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b="1" u="sng" cap="none" dirty="0" err="1">
                <a:solidFill>
                  <a:srgbClr val="002060"/>
                </a:solidFill>
                <a:latin typeface="+mn-lt"/>
              </a:rPr>
              <a:t>Objetivo</a:t>
            </a:r>
            <a:r>
              <a:rPr lang="en-US" sz="2400" b="1" u="sng" cap="none" dirty="0">
                <a:solidFill>
                  <a:srgbClr val="002060"/>
                </a:solidFill>
                <a:latin typeface="+mn-lt"/>
              </a:rPr>
              <a:t> 3 </a:t>
            </a:r>
            <a:r>
              <a:rPr lang="pt-BR" sz="2400" cap="none" dirty="0">
                <a:solidFill>
                  <a:srgbClr val="002060"/>
                </a:solidFill>
                <a:latin typeface="+mn-lt"/>
              </a:rPr>
              <a:t>- </a:t>
            </a:r>
            <a:r>
              <a:rPr lang="pt-BR" sz="2400" u="sng" cap="none" dirty="0">
                <a:solidFill>
                  <a:srgbClr val="002060"/>
                </a:solidFill>
                <a:latin typeface="+mn-lt"/>
              </a:rPr>
              <a:t>Melhorar a adesão de hipertensos e/ou diabéticos ao programa</a:t>
            </a:r>
            <a:r>
              <a:rPr lang="pt-BR" sz="2800" u="sng" dirty="0">
                <a:solidFill>
                  <a:srgbClr val="002060"/>
                </a:solidFill>
                <a:latin typeface="+mn-lt"/>
              </a:rPr>
              <a:t/>
            </a:r>
            <a:br>
              <a:rPr lang="pt-BR" sz="2800" u="sng" dirty="0">
                <a:solidFill>
                  <a:srgbClr val="002060"/>
                </a:solidFill>
                <a:latin typeface="+mn-lt"/>
              </a:rPr>
            </a:br>
            <a:r>
              <a:rPr lang="en-US" sz="2800" u="sng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2800" u="sng" dirty="0">
                <a:solidFill>
                  <a:srgbClr val="002060"/>
                </a:solidFill>
                <a:latin typeface="+mn-lt"/>
              </a:rPr>
            </a:br>
            <a:endParaRPr lang="en-US" sz="2000" u="sng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44699" y="989130"/>
            <a:ext cx="11835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Buscar usuários faltosos às </a:t>
            </a:r>
            <a:r>
              <a:rPr lang="pt-BR" sz="2400" dirty="0" smtClean="0">
                <a:solidFill>
                  <a:srgbClr val="002060"/>
                </a:solidFill>
              </a:rPr>
              <a:t>consultas: no mês 1, não tivemos usuários faltosos com HAS nem DM; nos meses 2 e 3, todos os faltosos foram buscados (100%).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386" y="1707750"/>
            <a:ext cx="3146427" cy="1761999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-1154516" y="3631548"/>
            <a:ext cx="903605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latin typeface="+mn-lt"/>
              </a:rPr>
              <a:t>Objetivo</a:t>
            </a:r>
            <a:r>
              <a:rPr lang="en-US" sz="2400" b="1" u="sng" dirty="0" smtClean="0">
                <a:solidFill>
                  <a:srgbClr val="002060"/>
                </a:solidFill>
                <a:latin typeface="+mn-lt"/>
              </a:rPr>
              <a:t> 4 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– </a:t>
            </a:r>
            <a:r>
              <a:rPr lang="pt-BR" sz="2400" u="sng" dirty="0" smtClean="0">
                <a:solidFill>
                  <a:srgbClr val="002060"/>
                </a:solidFill>
                <a:latin typeface="+mn-lt"/>
              </a:rPr>
              <a:t>Melhorar o registro das informações</a:t>
            </a:r>
            <a:r>
              <a:rPr lang="pt-BR" sz="2800" u="sng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pt-BR" sz="2800" u="sng" dirty="0" smtClean="0">
                <a:solidFill>
                  <a:srgbClr val="002060"/>
                </a:solidFill>
                <a:latin typeface="+mn-lt"/>
              </a:rPr>
            </a:br>
            <a:r>
              <a:rPr lang="en-US" sz="2800" u="sng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800" u="sng" dirty="0" smtClean="0">
                <a:solidFill>
                  <a:srgbClr val="002060"/>
                </a:solidFill>
                <a:latin typeface="+mn-lt"/>
              </a:rPr>
            </a:br>
            <a:endParaRPr lang="en-US" sz="2000" u="sng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3631548"/>
            <a:ext cx="122864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6812587" y="3743925"/>
            <a:ext cx="1068947" cy="2308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100%</a:t>
            </a:r>
            <a:endParaRPr lang="pt-BR" dirty="0"/>
          </a:p>
        </p:txBody>
      </p:sp>
      <p:pic>
        <p:nvPicPr>
          <p:cNvPr id="18" name="Imagem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" t="13007" r="3176" b="2703"/>
          <a:stretch/>
        </p:blipFill>
        <p:spPr>
          <a:xfrm>
            <a:off x="3979403" y="4147733"/>
            <a:ext cx="4069724" cy="257124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16" y="5519083"/>
            <a:ext cx="1041547" cy="12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283335" y="116633"/>
            <a:ext cx="11706896" cy="26800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t-BR" sz="2400" b="1" u="sng" dirty="0">
                <a:solidFill>
                  <a:srgbClr val="002060"/>
                </a:solidFill>
                <a:ea typeface="+mj-ea"/>
                <a:cs typeface="+mj-cs"/>
              </a:rPr>
              <a:t>Objetivo 5 </a:t>
            </a:r>
            <a:r>
              <a:rPr lang="pt-BR" sz="2400" dirty="0">
                <a:solidFill>
                  <a:srgbClr val="002060"/>
                </a:solidFill>
                <a:ea typeface="+mj-ea"/>
                <a:cs typeface="+mj-cs"/>
              </a:rPr>
              <a:t>– </a:t>
            </a:r>
            <a:r>
              <a:rPr lang="pt-BR" sz="2400" u="sng" dirty="0">
                <a:solidFill>
                  <a:srgbClr val="002060"/>
                </a:solidFill>
                <a:ea typeface="+mj-ea"/>
                <a:cs typeface="+mj-cs"/>
              </a:rPr>
              <a:t>Mapear hipertensos e/dou diabéticos de risco para doença cardiovascular</a:t>
            </a:r>
          </a:p>
          <a:p>
            <a:pPr marL="0" indent="0" algn="ctr">
              <a:buNone/>
            </a:pPr>
            <a:r>
              <a:rPr lang="pt-BR" sz="2000" dirty="0">
                <a:solidFill>
                  <a:srgbClr val="002060"/>
                </a:solidFill>
              </a:rPr>
              <a:t>*Realizar estratificação do risco cardiovascular.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70560" y="5000559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Mês 1: </a:t>
            </a:r>
            <a:r>
              <a:rPr lang="pt-BR" sz="2000" dirty="0" smtClean="0"/>
              <a:t>121</a:t>
            </a:r>
            <a:endParaRPr lang="pt-BR" sz="2000" dirty="0"/>
          </a:p>
          <a:p>
            <a:pPr algn="ctr"/>
            <a:r>
              <a:rPr lang="pt-BR" sz="2000" dirty="0"/>
              <a:t>Mês 2: </a:t>
            </a:r>
            <a:r>
              <a:rPr lang="pt-BR" sz="2000" dirty="0" smtClean="0"/>
              <a:t>250</a:t>
            </a:r>
            <a:endParaRPr lang="pt-BR" sz="2000" dirty="0"/>
          </a:p>
          <a:p>
            <a:pPr algn="ctr"/>
            <a:r>
              <a:rPr lang="pt-BR" sz="2000" dirty="0"/>
              <a:t>Mês 3: </a:t>
            </a:r>
            <a:r>
              <a:rPr lang="pt-BR" sz="2000" dirty="0" smtClean="0"/>
              <a:t>370</a:t>
            </a:r>
            <a:endParaRPr lang="pt-BR" sz="2000" dirty="0"/>
          </a:p>
        </p:txBody>
      </p:sp>
      <p:sp>
        <p:nvSpPr>
          <p:cNvPr id="5" name="Elipse 4"/>
          <p:cNvSpPr/>
          <p:nvPr/>
        </p:nvSpPr>
        <p:spPr>
          <a:xfrm>
            <a:off x="2402608" y="4218439"/>
            <a:ext cx="1008112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HAS</a:t>
            </a:r>
          </a:p>
        </p:txBody>
      </p:sp>
      <p:sp>
        <p:nvSpPr>
          <p:cNvPr id="6" name="Elipse 5"/>
          <p:cNvSpPr/>
          <p:nvPr/>
        </p:nvSpPr>
        <p:spPr>
          <a:xfrm>
            <a:off x="8482152" y="4218439"/>
            <a:ext cx="1008112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DM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050104" y="5000558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Mês 1: </a:t>
            </a:r>
            <a:r>
              <a:rPr lang="pt-BR" sz="2000" dirty="0" smtClean="0"/>
              <a:t>44</a:t>
            </a:r>
            <a:endParaRPr lang="pt-BR" sz="2000" dirty="0"/>
          </a:p>
          <a:p>
            <a:pPr algn="ctr"/>
            <a:r>
              <a:rPr lang="pt-BR" sz="2000" dirty="0"/>
              <a:t>Mês 2: </a:t>
            </a:r>
            <a:r>
              <a:rPr lang="pt-BR" sz="2000" dirty="0" smtClean="0"/>
              <a:t>89</a:t>
            </a:r>
            <a:endParaRPr lang="pt-BR" sz="2000" dirty="0"/>
          </a:p>
          <a:p>
            <a:pPr algn="ctr"/>
            <a:r>
              <a:rPr lang="pt-BR" sz="2000" dirty="0"/>
              <a:t>Mês 3: </a:t>
            </a:r>
            <a:r>
              <a:rPr lang="pt-BR" sz="2000" dirty="0" smtClean="0"/>
              <a:t>121</a:t>
            </a:r>
            <a:endParaRPr lang="pt-BR" sz="2000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621412073"/>
              </p:ext>
            </p:extLst>
          </p:nvPr>
        </p:nvGraphicFramePr>
        <p:xfrm>
          <a:off x="419223" y="1365161"/>
          <a:ext cx="5208845" cy="280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36196287"/>
              </p:ext>
            </p:extLst>
          </p:nvPr>
        </p:nvGraphicFramePr>
        <p:xfrm>
          <a:off x="6564782" y="1379414"/>
          <a:ext cx="4704232" cy="278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31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1668" y="116633"/>
            <a:ext cx="1186144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u="sng" dirty="0">
                <a:solidFill>
                  <a:srgbClr val="002060"/>
                </a:solidFill>
                <a:ea typeface="+mj-ea"/>
                <a:cs typeface="+mj-cs"/>
              </a:rPr>
              <a:t>Objetivo 6 </a:t>
            </a:r>
            <a:r>
              <a:rPr lang="pt-BR" sz="2400" dirty="0">
                <a:solidFill>
                  <a:srgbClr val="002060"/>
                </a:solidFill>
                <a:ea typeface="+mj-ea"/>
                <a:cs typeface="+mj-cs"/>
              </a:rPr>
              <a:t>– </a:t>
            </a:r>
            <a:r>
              <a:rPr lang="pt-BR" sz="2400" u="sng" dirty="0">
                <a:solidFill>
                  <a:srgbClr val="002060"/>
                </a:solidFill>
              </a:rPr>
              <a:t>A</a:t>
            </a:r>
            <a:r>
              <a:rPr lang="pt-BR" sz="2400" u="sng" dirty="0" smtClean="0">
                <a:solidFill>
                  <a:srgbClr val="002060"/>
                </a:solidFill>
              </a:rPr>
              <a:t>mpliar </a:t>
            </a:r>
            <a:r>
              <a:rPr lang="pt-BR" sz="2400" u="sng" dirty="0">
                <a:solidFill>
                  <a:srgbClr val="002060"/>
                </a:solidFill>
              </a:rPr>
              <a:t>a promoção da saúde aos hipertensos e/ou diabéticos do programa.</a:t>
            </a:r>
            <a:endParaRPr lang="pt-BR" sz="2400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1972" y="836713"/>
            <a:ext cx="10088117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2060"/>
                </a:solidFill>
              </a:rPr>
              <a:t>Orientação sobre alimentação saudável, riscos do tabagismo, atividade física e higiene bucal</a:t>
            </a:r>
            <a:r>
              <a:rPr lang="pt-BR" sz="2000" dirty="0"/>
              <a:t>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3" y="2217503"/>
            <a:ext cx="2664853" cy="177656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11" y="2753067"/>
            <a:ext cx="3225956" cy="204822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118" y="1711049"/>
            <a:ext cx="3064098" cy="208403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62" y="4275786"/>
            <a:ext cx="2614143" cy="201613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09" y="4275786"/>
            <a:ext cx="2415652" cy="217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5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586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002060"/>
                </a:solidFill>
                <a:latin typeface="+mn-lt"/>
              </a:rPr>
              <a:t>       </a:t>
            </a:r>
            <a:r>
              <a:rPr lang="pt-BR" sz="3600" b="1" u="sng" dirty="0" smtClean="0">
                <a:solidFill>
                  <a:srgbClr val="002060"/>
                </a:solidFill>
                <a:latin typeface="+mn-lt"/>
              </a:rPr>
              <a:t>Atividades desenvolvidas na intervenção </a:t>
            </a:r>
            <a:endParaRPr lang="pt-BR" sz="3600" b="1" u="sng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482" y="1427832"/>
            <a:ext cx="3591193" cy="305775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30" y="1202262"/>
            <a:ext cx="4210049" cy="26717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68" y="4122000"/>
            <a:ext cx="4548186" cy="2528887"/>
          </a:xfrm>
          <a:prstGeom prst="rect">
            <a:avLst/>
          </a:prstGeom>
        </p:spPr>
      </p:pic>
      <p:pic>
        <p:nvPicPr>
          <p:cNvPr id="8" name="Imagem 7" descr="C:\Users\elias13\Downloads\IMG_353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302" y="3947576"/>
            <a:ext cx="3573656" cy="2703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002060"/>
                </a:solidFill>
                <a:latin typeface="Calibri" panose="020F0502020204030204"/>
              </a:rPr>
              <a:t>        </a:t>
            </a:r>
            <a:r>
              <a:rPr lang="pt-BR" sz="3600" b="1" u="sng" dirty="0" smtClean="0">
                <a:solidFill>
                  <a:srgbClr val="002060"/>
                </a:solidFill>
                <a:latin typeface="Calibri" panose="020F0502020204030204"/>
              </a:rPr>
              <a:t>Atividades </a:t>
            </a:r>
            <a:r>
              <a:rPr lang="pt-BR" sz="3600" b="1" u="sng" dirty="0">
                <a:solidFill>
                  <a:srgbClr val="002060"/>
                </a:solidFill>
                <a:latin typeface="Calibri" panose="020F0502020204030204"/>
              </a:rPr>
              <a:t>desenvolvidas na intervenção </a:t>
            </a:r>
            <a:endParaRPr lang="pt-BR" sz="3600" b="1" u="sng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4919663" cy="4351338"/>
          </a:xfrm>
        </p:spPr>
      </p:pic>
      <p:pic>
        <p:nvPicPr>
          <p:cNvPr id="5" name="Imagem 4" descr="https://scontent-lga3-1.xx.fbcdn.net/hphotos-xap1/v/t1.0-9/11222690_1732829243606813_5041352184816552439_n.jpg?oh=b6d677eb59b4166f2ba6d3df6449a269&amp;oe=56E9FB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809115"/>
            <a:ext cx="4781550" cy="4367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0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002060"/>
                </a:solidFill>
                <a:latin typeface="Calibri" panose="020F0502020204030204"/>
              </a:rPr>
              <a:t>        </a:t>
            </a:r>
            <a:r>
              <a:rPr lang="pt-BR" sz="3600" b="1" u="sng" dirty="0" smtClean="0">
                <a:solidFill>
                  <a:srgbClr val="002060"/>
                </a:solidFill>
                <a:latin typeface="Calibri" panose="020F0502020204030204"/>
              </a:rPr>
              <a:t>Atividades </a:t>
            </a:r>
            <a:r>
              <a:rPr lang="pt-BR" sz="3600" b="1" u="sng" dirty="0">
                <a:solidFill>
                  <a:srgbClr val="002060"/>
                </a:solidFill>
                <a:latin typeface="Calibri" panose="020F0502020204030204"/>
              </a:rPr>
              <a:t>desenvolvidas na intervenção </a:t>
            </a:r>
            <a:endParaRPr lang="pt-BR" sz="3600" b="1" u="sng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Espaço Reservado para Conteúdo 3" descr="https://fbcdn-sphotos-a-a.akamaihd.net/hphotos-ak-xpa1/v/t1.0-9/10314031_1501783340044739_1824229291690649143_n.jpg?oh=1989b2761065cfdacc40b96a038e2861&amp;oe=56CDD305&amp;__gda__=1453065071_9432b48e429b954b2d42e23de2683d1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05400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9" y="1825625"/>
            <a:ext cx="50434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  <a:latin typeface="+mn-lt"/>
              </a:rPr>
              <a:t>Discussão </a:t>
            </a:r>
            <a:endParaRPr lang="pt-BR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545" y="1825625"/>
            <a:ext cx="11771291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rgbClr val="002060"/>
                </a:solidFill>
                <a:latin typeface="+mj-lt"/>
              </a:rPr>
              <a:t>Importância da intervenção para a </a:t>
            </a:r>
            <a:r>
              <a:rPr lang="pt-BR" b="1" u="sng" dirty="0" smtClean="0">
                <a:solidFill>
                  <a:srgbClr val="FF0000"/>
                </a:solidFill>
                <a:latin typeface="+mj-lt"/>
              </a:rPr>
              <a:t>equipe, serviço e para a comunidade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2060"/>
                </a:solidFill>
                <a:latin typeface="+mj-lt"/>
              </a:rPr>
              <a:t>Integração da equipe;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2060"/>
                </a:solidFill>
                <a:latin typeface="+mj-lt"/>
              </a:rPr>
              <a:t>Criação da ação programática estruturada; 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2060"/>
                </a:solidFill>
                <a:latin typeface="+mj-lt"/>
              </a:rPr>
              <a:t>Detecção de casos complicados na consulta; 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2060"/>
                </a:solidFill>
                <a:latin typeface="+mj-lt"/>
              </a:rPr>
              <a:t>Incorporação da ação programática à rotina da UBS garantida;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2060"/>
                </a:solidFill>
                <a:latin typeface="+mj-lt"/>
              </a:rPr>
              <a:t>As mudanças após intervenção: ampliar atividades de saúde coletiva, melhorar marcação dos exames complementares e insistir para que a médica da outra equipe se vincule à ação programática.</a:t>
            </a:r>
          </a:p>
          <a:p>
            <a:pPr>
              <a:buFontTx/>
              <a:buChar char="-"/>
            </a:pPr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775" y="0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5960" y="120427"/>
            <a:ext cx="1233796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  <a:latin typeface="+mn-lt"/>
              </a:rPr>
              <a:t>Reflexão critica sobre processo pessoal de aprendizagem</a:t>
            </a:r>
            <a:endParaRPr lang="pt-BR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223" y="1735472"/>
            <a:ext cx="11951594" cy="4351338"/>
          </a:xfr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</a:rPr>
              <a:t>Ferramentas para a realização de atividades que necessitem de planejamento;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Prática profissional: através da ação programática poder intervir na situação clinica dos usuários de forma adequada e seguindo orientações oficiais;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Aprendizagem: planejamento da ação programática como espelho para outras ações.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7" y="3623121"/>
            <a:ext cx="3000777" cy="300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22762" y="545342"/>
            <a:ext cx="6645498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Faz diferença acabar com a indiferença</a:t>
            </a:r>
            <a:endParaRPr lang="pt-BR" sz="4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20"/>
            <a:ext cx="4533363" cy="355672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47" y="3478548"/>
            <a:ext cx="5069178" cy="33794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9523" y="5168274"/>
            <a:ext cx="664549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Obrigado a todos!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17353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560" y="-133434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Adobe Gothic Std B" panose="020B0800000000000000" pitchFamily="34" charset="-128"/>
              </a:rPr>
              <a:t>Introdução</a:t>
            </a:r>
            <a:r>
              <a:rPr lang="es-ES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Adobe Gothic Std B" panose="020B0800000000000000" pitchFamily="34" charset="-128"/>
              </a:rPr>
              <a:t> </a:t>
            </a:r>
            <a:endParaRPr lang="es-ES" sz="4000" b="1" dirty="0">
              <a:solidFill>
                <a:srgbClr val="002060"/>
              </a:solidFill>
              <a:latin typeface="Calibri" panose="020F05020202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062" y="809427"/>
            <a:ext cx="11706896" cy="474821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/>
              <a:t>	</a:t>
            </a:r>
            <a:r>
              <a:rPr lang="pt-BR" sz="2000" dirty="0" smtClean="0">
                <a:solidFill>
                  <a:srgbClr val="002060"/>
                </a:solidFill>
              </a:rPr>
              <a:t>A </a:t>
            </a:r>
            <a:r>
              <a:rPr lang="pt-BR" sz="2000" dirty="0">
                <a:solidFill>
                  <a:srgbClr val="002060"/>
                </a:solidFill>
              </a:rPr>
              <a:t>Hipertensão Arterial Sistêmica (HAS) é um problema grave de saúde pública, e um dos mais importantes fatores de risco para o desenvolvimento de doenças cardiovasculares, cerebrovasculares e renais, sendo responsável por pelo menos 40% das mortes por acidente vascular cerebral, 25% das mortes por doença arterial coronariana e, em combinação com </a:t>
            </a:r>
            <a:r>
              <a:rPr lang="pt-BR" sz="2000" dirty="0" smtClean="0">
                <a:solidFill>
                  <a:srgbClr val="002060"/>
                </a:solidFill>
              </a:rPr>
              <a:t>o Diabetes mellitus (DM), </a:t>
            </a:r>
            <a:r>
              <a:rPr lang="pt-BR" sz="2000" dirty="0">
                <a:solidFill>
                  <a:srgbClr val="002060"/>
                </a:solidFill>
              </a:rPr>
              <a:t>50% dos casos de insuficiência renal </a:t>
            </a:r>
            <a:r>
              <a:rPr lang="pt-BR" sz="2000" dirty="0" smtClean="0">
                <a:solidFill>
                  <a:srgbClr val="002060"/>
                </a:solidFill>
              </a:rPr>
              <a:t>terminal </a:t>
            </a:r>
            <a:r>
              <a:rPr lang="pt-BR" sz="1800" dirty="0" smtClean="0">
                <a:solidFill>
                  <a:srgbClr val="002060"/>
                </a:solidFill>
              </a:rPr>
              <a:t>(</a:t>
            </a:r>
            <a:r>
              <a:rPr lang="pt-BR" sz="1800" dirty="0">
                <a:solidFill>
                  <a:srgbClr val="002060"/>
                </a:solidFill>
              </a:rPr>
              <a:t>Sociedade Brasileira de Cardiologia, 2010</a:t>
            </a:r>
            <a:r>
              <a:rPr lang="pt-BR" sz="1800" dirty="0" smtClean="0">
                <a:solidFill>
                  <a:srgbClr val="002060"/>
                </a:solidFill>
              </a:rPr>
              <a:t>);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rgbClr val="002060"/>
                </a:solidFill>
              </a:rPr>
              <a:t>	Para </a:t>
            </a:r>
            <a:r>
              <a:rPr lang="pt-BR" sz="2000" dirty="0">
                <a:solidFill>
                  <a:srgbClr val="002060"/>
                </a:solidFill>
              </a:rPr>
              <a:t>o município de Natal, estimativas da Vigilância de Fatores de Risco e Proteção para Doenças Crônicas por Inquérito </a:t>
            </a:r>
            <a:r>
              <a:rPr lang="pt-BR" sz="2000" dirty="0" smtClean="0">
                <a:solidFill>
                  <a:srgbClr val="002060"/>
                </a:solidFill>
              </a:rPr>
              <a:t>Telefônico (VIGITEL) </a:t>
            </a:r>
            <a:r>
              <a:rPr lang="pt-BR" sz="2000" dirty="0">
                <a:solidFill>
                  <a:srgbClr val="002060"/>
                </a:solidFill>
              </a:rPr>
              <a:t>(2012) mostraram que entre os adultos com idade igual ou superior a 18 anos de idade, 24,8% referem diagnóstico médico de HAS e para DM o resultado foi de 9</a:t>
            </a:r>
            <a:r>
              <a:rPr lang="pt-BR" sz="2000" dirty="0" smtClean="0">
                <a:solidFill>
                  <a:srgbClr val="002060"/>
                </a:solidFill>
              </a:rPr>
              <a:t>% </a:t>
            </a:r>
            <a:r>
              <a:rPr lang="pt-BR" sz="1900" dirty="0" smtClean="0">
                <a:solidFill>
                  <a:srgbClr val="002060"/>
                </a:solidFill>
              </a:rPr>
              <a:t>(</a:t>
            </a:r>
            <a:r>
              <a:rPr lang="pt-BR" sz="1900" dirty="0">
                <a:solidFill>
                  <a:srgbClr val="002060"/>
                </a:solidFill>
              </a:rPr>
              <a:t>BRASIL, 2014).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rgbClr val="002060"/>
                </a:solidFill>
              </a:rPr>
              <a:t>	O </a:t>
            </a:r>
            <a:r>
              <a:rPr lang="pt-BR" sz="2000" dirty="0">
                <a:solidFill>
                  <a:srgbClr val="002060"/>
                </a:solidFill>
              </a:rPr>
              <a:t>controle adequado dos sinais / sintomas deve ser uma das prioridades da Atenção Básica a partir do princípio de que o diagnóstico precoce, o adequado controle e o tratamento adequado são essenciais para diminuição dos riscos e maior qualidade de vida.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800" dirty="0"/>
          </a:p>
          <a:p>
            <a:endParaRPr lang="pt-BR" dirty="0">
              <a:solidFill>
                <a:srgbClr val="002060"/>
              </a:solidFill>
            </a:endParaRPr>
          </a:p>
          <a:p>
            <a:endParaRPr lang="pt-BR" dirty="0" smtClean="0">
              <a:solidFill>
                <a:srgbClr val="002060"/>
              </a:solidFill>
            </a:endParaRPr>
          </a:p>
          <a:p>
            <a:endParaRPr lang="pt-BR" dirty="0">
              <a:solidFill>
                <a:srgbClr val="002060"/>
              </a:solidFill>
            </a:endParaRPr>
          </a:p>
          <a:p>
            <a:endParaRPr lang="pt-BR" dirty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82" y="5167231"/>
            <a:ext cx="1879126" cy="159417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t="-2744" r="-4116" b="15914"/>
          <a:stretch/>
        </p:blipFill>
        <p:spPr>
          <a:xfrm>
            <a:off x="5397631" y="4989726"/>
            <a:ext cx="1877250" cy="163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961515" y="105148"/>
            <a:ext cx="8496944" cy="10541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002060"/>
                </a:solidFill>
                <a:latin typeface="+mn-lt"/>
              </a:rPr>
              <a:t>Características do Município de Natal </a:t>
            </a:r>
            <a:r>
              <a:rPr lang="pt-BR" sz="3600" b="1" dirty="0">
                <a:solidFill>
                  <a:srgbClr val="002060"/>
                </a:solidFill>
                <a:latin typeface="+mn-lt"/>
              </a:rPr>
              <a:t>(RN)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34852" y="717206"/>
            <a:ext cx="962051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2060"/>
                </a:solidFill>
              </a:rPr>
              <a:t>Município – </a:t>
            </a:r>
            <a:r>
              <a:rPr lang="pt-BR" b="1" dirty="0">
                <a:solidFill>
                  <a:srgbClr val="002060"/>
                </a:solidFill>
              </a:rPr>
              <a:t>Natal</a:t>
            </a:r>
            <a:r>
              <a:rPr lang="pt-BR" dirty="0">
                <a:solidFill>
                  <a:srgbClr val="002060"/>
                </a:solidFill>
              </a:rPr>
              <a:t>– RN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2060"/>
                </a:solidFill>
              </a:rPr>
              <a:t>População (IBGE, 2014): 862, 044 habitantes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2060"/>
                </a:solidFill>
              </a:rPr>
              <a:t>53% sexo Feminino;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2060"/>
                </a:solidFill>
              </a:rPr>
              <a:t>IDH: 0,73 (alto);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2060"/>
                </a:solidFill>
              </a:rPr>
              <a:t>71% (idade de 15 e 64 anos</a:t>
            </a:r>
            <a:r>
              <a:rPr lang="pt-BR" dirty="0" smtClean="0">
                <a:solidFill>
                  <a:srgbClr val="002060"/>
                </a:solidFill>
              </a:rPr>
              <a:t>);</a:t>
            </a:r>
            <a:endParaRPr lang="pt-BR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2060"/>
                </a:solidFill>
              </a:rPr>
              <a:t>38 ESF e 18 tradicionais (3 mistas</a:t>
            </a:r>
            <a:r>
              <a:rPr lang="pt-BR" dirty="0" smtClean="0">
                <a:solidFill>
                  <a:srgbClr val="002060"/>
                </a:solidFill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002060"/>
                </a:solidFill>
              </a:rPr>
              <a:t>Com NASF e CEO.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encrypted-tbn3.gstatic.com/images?q=tbn:ANd9GcQxMCLnaZFFy0v93fG3i1njPQuWiTHfCrBOblwdIG4OUYSQICpv8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57" y="717206"/>
            <a:ext cx="4901665" cy="326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35" y="3327353"/>
            <a:ext cx="4885722" cy="32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498" y="185740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Características da UBS:</a:t>
            </a:r>
            <a:endParaRPr lang="es-ES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498" y="2059861"/>
            <a:ext cx="6979277" cy="448627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+mj-lt"/>
              </a:rPr>
              <a:t>Localização</a:t>
            </a:r>
            <a:r>
              <a:rPr lang="es-ES" dirty="0" smtClean="0">
                <a:solidFill>
                  <a:srgbClr val="002060"/>
                </a:solidFill>
                <a:latin typeface="+mj-lt"/>
              </a:rPr>
              <a:t> urbana;</a:t>
            </a:r>
          </a:p>
          <a:p>
            <a:r>
              <a:rPr lang="es-ES" dirty="0" err="1" smtClean="0">
                <a:solidFill>
                  <a:srgbClr val="002060"/>
                </a:solidFill>
                <a:latin typeface="+mj-lt"/>
              </a:rPr>
              <a:t>Duas</a:t>
            </a:r>
            <a:r>
              <a:rPr lang="es-ES" dirty="0" smtClean="0">
                <a:solidFill>
                  <a:srgbClr val="002060"/>
                </a:solidFill>
                <a:latin typeface="+mj-lt"/>
              </a:rPr>
              <a:t> equipes;</a:t>
            </a:r>
          </a:p>
          <a:p>
            <a:r>
              <a:rPr lang="es-ES" dirty="0" err="1" smtClean="0">
                <a:solidFill>
                  <a:srgbClr val="002060"/>
                </a:solidFill>
                <a:latin typeface="+mj-lt"/>
              </a:rPr>
              <a:t>Composição</a:t>
            </a:r>
            <a:r>
              <a:rPr lang="es-ES" dirty="0" smtClean="0">
                <a:solidFill>
                  <a:srgbClr val="002060"/>
                </a:solidFill>
                <a:latin typeface="+mj-lt"/>
              </a:rPr>
              <a:t>: 1 médico, 1 </a:t>
            </a:r>
            <a:r>
              <a:rPr lang="es-ES" dirty="0" err="1" smtClean="0">
                <a:solidFill>
                  <a:srgbClr val="002060"/>
                </a:solidFill>
                <a:latin typeface="+mj-lt"/>
              </a:rPr>
              <a:t>enfermeira</a:t>
            </a:r>
            <a:r>
              <a:rPr lang="es-ES" dirty="0" smtClean="0">
                <a:solidFill>
                  <a:srgbClr val="002060"/>
                </a:solidFill>
                <a:latin typeface="+mj-lt"/>
              </a:rPr>
              <a:t>, 1 técnica de </a:t>
            </a:r>
            <a:r>
              <a:rPr lang="es-ES" dirty="0" err="1" smtClean="0">
                <a:solidFill>
                  <a:srgbClr val="002060"/>
                </a:solidFill>
                <a:latin typeface="+mj-lt"/>
              </a:rPr>
              <a:t>enfermagem</a:t>
            </a:r>
            <a:r>
              <a:rPr lang="es-ES" dirty="0" smtClean="0">
                <a:solidFill>
                  <a:srgbClr val="002060"/>
                </a:solidFill>
                <a:latin typeface="+mj-lt"/>
              </a:rPr>
              <a:t>, 1 dentista, 1 auxiliar de </a:t>
            </a:r>
            <a:r>
              <a:rPr lang="es-ES" dirty="0" err="1" smtClean="0">
                <a:solidFill>
                  <a:srgbClr val="002060"/>
                </a:solidFill>
                <a:latin typeface="+mj-lt"/>
              </a:rPr>
              <a:t>saúde</a:t>
            </a:r>
            <a:r>
              <a:rPr lang="es-ES" dirty="0" smtClean="0">
                <a:solidFill>
                  <a:srgbClr val="002060"/>
                </a:solidFill>
                <a:latin typeface="+mj-lt"/>
              </a:rPr>
              <a:t> bucal e 4 Agentes </a:t>
            </a:r>
            <a:r>
              <a:rPr lang="es-ES" dirty="0" err="1" smtClean="0">
                <a:solidFill>
                  <a:srgbClr val="002060"/>
                </a:solidFill>
                <a:latin typeface="+mj-lt"/>
              </a:rPr>
              <a:t>Comunitários</a:t>
            </a:r>
            <a:r>
              <a:rPr lang="es-ES" dirty="0" smtClean="0">
                <a:solidFill>
                  <a:srgbClr val="002060"/>
                </a:solidFill>
                <a:latin typeface="+mj-lt"/>
              </a:rPr>
              <a:t> de </a:t>
            </a:r>
            <a:r>
              <a:rPr lang="es-ES" dirty="0" err="1" smtClean="0">
                <a:solidFill>
                  <a:srgbClr val="002060"/>
                </a:solidFill>
                <a:latin typeface="+mj-lt"/>
              </a:rPr>
              <a:t>Saúde</a:t>
            </a:r>
            <a:r>
              <a:rPr lang="es-ES" dirty="0" smtClean="0">
                <a:solidFill>
                  <a:srgbClr val="002060"/>
                </a:solidFill>
                <a:latin typeface="+mj-lt"/>
              </a:rPr>
              <a:t>. </a:t>
            </a:r>
          </a:p>
          <a:p>
            <a:r>
              <a:rPr lang="pt-BR" dirty="0" smtClean="0">
                <a:solidFill>
                  <a:srgbClr val="002060"/>
                </a:solidFill>
                <a:latin typeface="+mj-lt"/>
              </a:rPr>
              <a:t>População</a:t>
            </a:r>
            <a:r>
              <a:rPr lang="es-ES" dirty="0" smtClean="0">
                <a:solidFill>
                  <a:srgbClr val="002060"/>
                </a:solidFill>
                <a:latin typeface="+mj-lt"/>
              </a:rPr>
              <a:t> de </a:t>
            </a:r>
            <a:r>
              <a:rPr lang="pt-BR" dirty="0" smtClean="0">
                <a:solidFill>
                  <a:srgbClr val="002060"/>
                </a:solidFill>
                <a:latin typeface="+mj-lt"/>
              </a:rPr>
              <a:t>Abrangência</a:t>
            </a:r>
            <a:r>
              <a:rPr lang="es-ES" dirty="0" smtClean="0">
                <a:solidFill>
                  <a:srgbClr val="002060"/>
                </a:solidFill>
                <a:latin typeface="+mj-lt"/>
              </a:rPr>
              <a:t> 6403 </a:t>
            </a:r>
            <a:r>
              <a:rPr lang="pt-BR" dirty="0" smtClean="0">
                <a:solidFill>
                  <a:srgbClr val="002060"/>
                </a:solidFill>
                <a:latin typeface="+mj-lt"/>
              </a:rPr>
              <a:t>pessoas</a:t>
            </a:r>
            <a:r>
              <a:rPr lang="es-ES" dirty="0">
                <a:solidFill>
                  <a:srgbClr val="002060"/>
                </a:solidFill>
                <a:latin typeface="+mj-lt"/>
              </a:rPr>
              <a:t>.</a:t>
            </a:r>
            <a:endParaRPr lang="pt-BR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4449" y="1177928"/>
            <a:ext cx="6508748" cy="452437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09" y="5222505"/>
            <a:ext cx="1471982" cy="147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7424" y="446218"/>
            <a:ext cx="118356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Por que escolher a ação programática HAS e/ou DM para a população</a:t>
            </a:r>
            <a:r>
              <a:rPr lang="pt-BR" sz="2800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pt-BR" sz="2800" b="1" dirty="0">
              <a:solidFill>
                <a:srgbClr val="FF0000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7425" y="1340769"/>
            <a:ext cx="11835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Ação </a:t>
            </a:r>
            <a:r>
              <a:rPr lang="pt-BR" sz="2400" dirty="0" smtClean="0">
                <a:solidFill>
                  <a:srgbClr val="002060"/>
                </a:solidFill>
              </a:rPr>
              <a:t>programática praticamente </a:t>
            </a:r>
            <a:r>
              <a:rPr lang="pt-BR" sz="2400" dirty="0">
                <a:solidFill>
                  <a:srgbClr val="002060"/>
                </a:solidFill>
              </a:rPr>
              <a:t>inexistente;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</a:rPr>
              <a:t>Caderno de Ações Programáticas </a:t>
            </a:r>
            <a:r>
              <a:rPr lang="pt-BR" sz="2400" dirty="0">
                <a:solidFill>
                  <a:srgbClr val="002060"/>
                </a:solidFill>
              </a:rPr>
              <a:t>(estimativas): 1327 usuários com HAS e 379 com </a:t>
            </a:r>
            <a:r>
              <a:rPr lang="pt-BR" sz="2400" dirty="0" smtClean="0">
                <a:solidFill>
                  <a:srgbClr val="002060"/>
                </a:solidFill>
              </a:rPr>
              <a:t>DM e Dados do VIGITEL: 974 usuários com HAS e 240 com DM.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</a:rPr>
              <a:t>Sem utilização de Protocolos oficiais;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</a:rPr>
              <a:t>Sem formação de grupos de </a:t>
            </a:r>
            <a:r>
              <a:rPr lang="pt-BR" sz="2400" dirty="0">
                <a:solidFill>
                  <a:srgbClr val="002060"/>
                </a:solidFill>
              </a:rPr>
              <a:t>educação, prevenção e promoção à saúde;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Necessidade de participação de toda a equipe para ofertar atenção e assistência mais </a:t>
            </a:r>
            <a:r>
              <a:rPr lang="pt-BR" sz="2400" dirty="0" smtClean="0">
                <a:solidFill>
                  <a:srgbClr val="002060"/>
                </a:solidFill>
              </a:rPr>
              <a:t>qualificadas;</a:t>
            </a:r>
            <a:endParaRPr lang="pt-BR" sz="240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</a:rPr>
              <a:t>Ausência </a:t>
            </a:r>
            <a:r>
              <a:rPr lang="pt-BR" sz="2400" dirty="0">
                <a:solidFill>
                  <a:srgbClr val="002060"/>
                </a:solidFill>
              </a:rPr>
              <a:t>de efetivo cuidado </a:t>
            </a:r>
            <a:r>
              <a:rPr lang="pt-BR" sz="2400" dirty="0" smtClean="0">
                <a:solidFill>
                  <a:srgbClr val="002060"/>
                </a:solidFill>
              </a:rPr>
              <a:t>e controle dos </a:t>
            </a:r>
            <a:r>
              <a:rPr lang="pt-BR" sz="2400" dirty="0">
                <a:solidFill>
                  <a:srgbClr val="002060"/>
                </a:solidFill>
              </a:rPr>
              <a:t>usuários com HAS e/ou DM.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518" y="4702153"/>
            <a:ext cx="2179400" cy="182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5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197" y="159577"/>
            <a:ext cx="10515600" cy="1247775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  <a:latin typeface="+mn-lt"/>
              </a:rPr>
              <a:t>Objetivo Geral </a:t>
            </a:r>
            <a:endParaRPr lang="pt-BR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197" y="1284712"/>
            <a:ext cx="11589913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3200" dirty="0">
                <a:solidFill>
                  <a:srgbClr val="002060"/>
                </a:solidFill>
              </a:rPr>
              <a:t>Melhorar a atenção à saúde dos usuários com Hipertensão Arterial Sistêmica e Diabetes </a:t>
            </a:r>
            <a:r>
              <a:rPr lang="pt-BR" sz="3200" i="1" dirty="0">
                <a:solidFill>
                  <a:srgbClr val="002060"/>
                </a:solidFill>
              </a:rPr>
              <a:t>mellitus</a:t>
            </a:r>
            <a:r>
              <a:rPr lang="pt-BR" sz="3200" dirty="0">
                <a:solidFill>
                  <a:srgbClr val="002060"/>
                </a:solidFill>
              </a:rPr>
              <a:t>, na </a:t>
            </a:r>
            <a:r>
              <a:rPr lang="pt-BR" sz="3200" dirty="0" smtClean="0">
                <a:solidFill>
                  <a:srgbClr val="002060"/>
                </a:solidFill>
              </a:rPr>
              <a:t>UBS/ESF </a:t>
            </a:r>
            <a:r>
              <a:rPr lang="pt-BR" sz="3200" dirty="0">
                <a:solidFill>
                  <a:srgbClr val="002060"/>
                </a:solidFill>
              </a:rPr>
              <a:t>Santa Catarina, no município de Natal / RN. </a:t>
            </a:r>
            <a:endParaRPr lang="pt-BR" sz="3200" b="1" dirty="0">
              <a:solidFill>
                <a:srgbClr val="002060"/>
              </a:solidFill>
            </a:endParaRPr>
          </a:p>
          <a:p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22" y="4146079"/>
            <a:ext cx="4277466" cy="224032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47" y="3854630"/>
            <a:ext cx="2030692" cy="25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704692" y="210244"/>
            <a:ext cx="8208912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Objetivos Específicos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1820" y="1556792"/>
            <a:ext cx="11835684" cy="4680520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</a:rPr>
              <a:t>Ampliar a cobertura aos hipertensos e/ou diabéticos;</a:t>
            </a:r>
            <a:endParaRPr lang="en-US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Melhorar a adesão do hipertenso e/ou diabético ao programa;</a:t>
            </a:r>
            <a:endParaRPr lang="en-US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Melhorar a qualidade do atendimento ao usuário hipertenso e/ou diabético realizado na unidade de saúde;</a:t>
            </a:r>
            <a:endParaRPr lang="en-US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Melhorar o registro das informações direcionado aos hipertensos e/ou diabéticos;</a:t>
            </a:r>
            <a:endParaRPr lang="en-US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Mapear hipertensos e/ou diabéticos de risco para doença cardiovascular;</a:t>
            </a:r>
            <a:endParaRPr lang="en-US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Realizar ações de promoção da saúde voltada aos hipertensos e/ou diabéticos.</a:t>
            </a:r>
            <a:endParaRPr lang="en-US" sz="2400" dirty="0">
              <a:solidFill>
                <a:srgbClr val="002060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Estrela de 5 pontas 5"/>
          <p:cNvSpPr/>
          <p:nvPr/>
        </p:nvSpPr>
        <p:spPr>
          <a:xfrm>
            <a:off x="8448541" y="2086377"/>
            <a:ext cx="167425" cy="2189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trela de 5 pontas 6"/>
          <p:cNvSpPr/>
          <p:nvPr/>
        </p:nvSpPr>
        <p:spPr>
          <a:xfrm>
            <a:off x="3127420" y="2921357"/>
            <a:ext cx="167425" cy="2189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 de 5 pontas 7"/>
          <p:cNvSpPr/>
          <p:nvPr/>
        </p:nvSpPr>
        <p:spPr>
          <a:xfrm>
            <a:off x="9719257" y="3787581"/>
            <a:ext cx="167425" cy="2189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trela de 5 pontas 8"/>
          <p:cNvSpPr/>
          <p:nvPr/>
        </p:nvSpPr>
        <p:spPr>
          <a:xfrm>
            <a:off x="10760299" y="3329189"/>
            <a:ext cx="167425" cy="2189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trela de 5 pontas 9"/>
          <p:cNvSpPr/>
          <p:nvPr/>
        </p:nvSpPr>
        <p:spPr>
          <a:xfrm>
            <a:off x="10270902" y="4249074"/>
            <a:ext cx="167425" cy="2189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trela de 5 pontas 11"/>
          <p:cNvSpPr/>
          <p:nvPr/>
        </p:nvSpPr>
        <p:spPr>
          <a:xfrm>
            <a:off x="4732986" y="5259632"/>
            <a:ext cx="167425" cy="2189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215944" y="5169047"/>
            <a:ext cx="1867436" cy="400110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Metas de 100%</a:t>
            </a:r>
            <a:endParaRPr lang="pt-B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6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0980" y="497244"/>
            <a:ext cx="460851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solidFill>
                  <a:srgbClr val="002060"/>
                </a:solidFill>
                <a:latin typeface="+mn-lt"/>
              </a:rPr>
              <a:t>Metodologia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39312" y="2163040"/>
            <a:ext cx="113259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Uso da Ficha Espelho, Planilha de Coleta de </a:t>
            </a:r>
            <a:r>
              <a:rPr lang="pt-BR" sz="2400" dirty="0" smtClean="0">
                <a:solidFill>
                  <a:srgbClr val="002060"/>
                </a:solidFill>
              </a:rPr>
              <a:t>Dados, uso de Protocolos Oficiais (Cadernos 36 e 37) e panfleto com orientações;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</a:rPr>
              <a:t>Convite à participação dos membros da equipe;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</a:rPr>
              <a:t>Controle </a:t>
            </a:r>
            <a:r>
              <a:rPr lang="pt-BR" sz="2400" dirty="0">
                <a:solidFill>
                  <a:srgbClr val="002060"/>
                </a:solidFill>
              </a:rPr>
              <a:t>e monitoramento (registro) das atividades;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Realização de grupos para educação, prevenção e </a:t>
            </a:r>
            <a:r>
              <a:rPr lang="pt-BR" sz="2400" dirty="0" smtClean="0">
                <a:solidFill>
                  <a:srgbClr val="002060"/>
                </a:solidFill>
              </a:rPr>
              <a:t>promoção;</a:t>
            </a:r>
            <a:endParaRPr lang="pt-BR" sz="240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Qualificação da atenção e assistência (PA, exames</a:t>
            </a:r>
            <a:r>
              <a:rPr lang="pt-BR" sz="2400" dirty="0" smtClean="0">
                <a:solidFill>
                  <a:srgbClr val="002060"/>
                </a:solidFill>
              </a:rPr>
              <a:t>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</a:rPr>
              <a:t>Ações nos 4 eixos pedagógicos do curso: monitoramento e avaliação; organização e gestão do serviço; qualificação da prática clínica e engajamento público. 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57" y="125803"/>
            <a:ext cx="2813177" cy="2109883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" t="13007" r="3176" b="2703"/>
          <a:stretch/>
        </p:blipFill>
        <p:spPr>
          <a:xfrm>
            <a:off x="8500057" y="3181793"/>
            <a:ext cx="2947825" cy="218225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914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013" y="-2673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+mn-lt"/>
              </a:rPr>
              <a:t>Objetivos, Metas e Resultados </a:t>
            </a:r>
            <a:endParaRPr lang="pt-BR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089" y="62707"/>
            <a:ext cx="1395048" cy="877451"/>
          </a:xfrm>
          <a:prstGeom prst="rect">
            <a:avLst/>
          </a:prstGeom>
        </p:spPr>
      </p:pic>
      <p:sp>
        <p:nvSpPr>
          <p:cNvPr id="1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38489" y="743202"/>
            <a:ext cx="10772795" cy="10541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u="sng" dirty="0" smtClean="0">
                <a:solidFill>
                  <a:srgbClr val="002060"/>
                </a:solidFill>
              </a:rPr>
              <a:t>Objetivo </a:t>
            </a:r>
            <a:r>
              <a:rPr lang="pt-BR" sz="2800" b="1" u="sng" dirty="0">
                <a:solidFill>
                  <a:srgbClr val="002060"/>
                </a:solidFill>
              </a:rPr>
              <a:t>1 </a:t>
            </a:r>
            <a:r>
              <a:rPr lang="pt-BR" sz="2800" u="sng" dirty="0">
                <a:solidFill>
                  <a:srgbClr val="002060"/>
                </a:solidFill>
              </a:rPr>
              <a:t>- Ampliar a cobertura a hipertensos e/ou </a:t>
            </a:r>
            <a:r>
              <a:rPr lang="pt-BR" sz="2800" u="sng" dirty="0" smtClean="0">
                <a:solidFill>
                  <a:srgbClr val="002060"/>
                </a:solidFill>
              </a:rPr>
              <a:t>diabéticos</a:t>
            </a:r>
            <a:endParaRPr lang="pt-BR" sz="2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t-BR" dirty="0"/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152452708"/>
              </p:ext>
            </p:extLst>
          </p:nvPr>
        </p:nvGraphicFramePr>
        <p:xfrm>
          <a:off x="342525" y="1399946"/>
          <a:ext cx="4770388" cy="3030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-617809" y="4479763"/>
            <a:ext cx="6242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n-lt"/>
              </a:rPr>
              <a:t>Meta: 60%;</a:t>
            </a:r>
          </a:p>
          <a:p>
            <a:pPr algn="ctr"/>
            <a:endParaRPr lang="pt-BR" sz="2000" b="1" dirty="0">
              <a:latin typeface="+mn-lt"/>
            </a:endParaRPr>
          </a:p>
          <a:p>
            <a:pPr algn="ctr"/>
            <a:r>
              <a:rPr lang="pt-BR" sz="2000" b="1" dirty="0" smtClean="0">
                <a:latin typeface="+mn-lt"/>
              </a:rPr>
              <a:t>Mês 1 = 182</a:t>
            </a:r>
          </a:p>
          <a:p>
            <a:pPr algn="ctr"/>
            <a:r>
              <a:rPr lang="pt-BR" sz="2000" b="1" dirty="0" smtClean="0">
                <a:latin typeface="+mn-lt"/>
              </a:rPr>
              <a:t>Mês 2 = </a:t>
            </a:r>
            <a:r>
              <a:rPr lang="pt-BR" sz="2000" b="1" dirty="0" smtClean="0"/>
              <a:t>288</a:t>
            </a:r>
            <a:endParaRPr lang="pt-BR" sz="2000" b="1" dirty="0" smtClean="0">
              <a:latin typeface="+mn-lt"/>
            </a:endParaRPr>
          </a:p>
          <a:p>
            <a:pPr algn="ctr"/>
            <a:r>
              <a:rPr lang="pt-BR" sz="2000" b="1" dirty="0" smtClean="0">
                <a:latin typeface="+mn-lt"/>
              </a:rPr>
              <a:t>Mês 3 = </a:t>
            </a:r>
            <a:r>
              <a:rPr lang="pt-BR" sz="2000" b="1" dirty="0" smtClean="0"/>
              <a:t>370</a:t>
            </a:r>
            <a:endParaRPr lang="pt-BR" sz="2000" b="1" dirty="0" smtClean="0">
              <a:latin typeface="+mn-lt"/>
            </a:endParaRPr>
          </a:p>
          <a:p>
            <a:pPr algn="just"/>
            <a:endParaRPr lang="pt-BR" sz="20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pt-BR" sz="2000" b="1" dirty="0" smtClean="0">
              <a:solidFill>
                <a:schemeClr val="bg1"/>
              </a:solidFill>
              <a:latin typeface="+mn-lt"/>
            </a:endParaRPr>
          </a:p>
          <a:p>
            <a:pPr algn="just"/>
            <a:endParaRPr lang="pt-BR" sz="2000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pt-BR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00345" y="4527150"/>
            <a:ext cx="1008112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HAS</a:t>
            </a:r>
            <a:endParaRPr lang="pt-BR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064514580"/>
              </p:ext>
            </p:extLst>
          </p:nvPr>
        </p:nvGraphicFramePr>
        <p:xfrm>
          <a:off x="6644574" y="1388270"/>
          <a:ext cx="5025980" cy="299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6474892" y="4479763"/>
            <a:ext cx="6242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n-lt"/>
              </a:rPr>
              <a:t>Meta: 60%;</a:t>
            </a:r>
          </a:p>
          <a:p>
            <a:pPr algn="ctr"/>
            <a:endParaRPr lang="pt-BR" sz="2000" b="1" dirty="0">
              <a:latin typeface="+mn-lt"/>
            </a:endParaRPr>
          </a:p>
          <a:p>
            <a:pPr algn="ctr"/>
            <a:r>
              <a:rPr lang="pt-BR" sz="2000" b="1" dirty="0" smtClean="0">
                <a:latin typeface="+mn-lt"/>
              </a:rPr>
              <a:t>Mês 1 = </a:t>
            </a:r>
            <a:r>
              <a:rPr lang="pt-BR" sz="2000" b="1" dirty="0" smtClean="0"/>
              <a:t>62</a:t>
            </a:r>
            <a:endParaRPr lang="pt-BR" sz="2000" b="1" dirty="0" smtClean="0">
              <a:latin typeface="+mn-lt"/>
            </a:endParaRPr>
          </a:p>
          <a:p>
            <a:pPr algn="ctr"/>
            <a:r>
              <a:rPr lang="pt-BR" sz="2000" b="1" dirty="0" smtClean="0">
                <a:latin typeface="+mn-lt"/>
              </a:rPr>
              <a:t>Mês 2 = </a:t>
            </a:r>
            <a:r>
              <a:rPr lang="pt-BR" sz="2000" b="1" dirty="0" smtClean="0"/>
              <a:t>101</a:t>
            </a:r>
            <a:endParaRPr lang="pt-BR" sz="2000" b="1" dirty="0" smtClean="0">
              <a:latin typeface="+mn-lt"/>
            </a:endParaRPr>
          </a:p>
          <a:p>
            <a:pPr algn="ctr"/>
            <a:r>
              <a:rPr lang="pt-BR" sz="2000" b="1" dirty="0" smtClean="0">
                <a:latin typeface="+mn-lt"/>
              </a:rPr>
              <a:t>Mês 3 = </a:t>
            </a:r>
            <a:r>
              <a:rPr lang="pt-BR" sz="2000" b="1" dirty="0" smtClean="0"/>
              <a:t>121</a:t>
            </a:r>
            <a:endParaRPr lang="pt-BR" sz="2000" b="1" dirty="0" smtClean="0">
              <a:latin typeface="+mn-lt"/>
            </a:endParaRPr>
          </a:p>
          <a:p>
            <a:pPr algn="just"/>
            <a:endParaRPr lang="pt-BR" sz="20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pt-BR" sz="2000" b="1" dirty="0" smtClean="0">
              <a:solidFill>
                <a:schemeClr val="bg1"/>
              </a:solidFill>
              <a:latin typeface="+mn-lt"/>
            </a:endParaRPr>
          </a:p>
          <a:p>
            <a:pPr algn="just"/>
            <a:endParaRPr lang="pt-BR" sz="2000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pt-BR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512742" y="4527150"/>
            <a:ext cx="1008112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DM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796</Words>
  <Application>Microsoft Office PowerPoint</Application>
  <PresentationFormat>Widescreen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Tema do Office</vt:lpstr>
      <vt:lpstr>Melhoria da Atenção à Saúde dos Hipertensos e/ou Diabéticos da ESF Santa Catarina, Natal / RN</vt:lpstr>
      <vt:lpstr>Introdução </vt:lpstr>
      <vt:lpstr>Apresentação do PowerPoint</vt:lpstr>
      <vt:lpstr>Características da UBS:</vt:lpstr>
      <vt:lpstr>Apresentação do PowerPoint</vt:lpstr>
      <vt:lpstr>Objetivo Geral </vt:lpstr>
      <vt:lpstr>Objetivos Específicos</vt:lpstr>
      <vt:lpstr>Apresentação do PowerPoint</vt:lpstr>
      <vt:lpstr>Objetivos, Metas e Resultados </vt:lpstr>
      <vt:lpstr>Objetivo 2: Melhorar a qualidade do atendimento</vt:lpstr>
      <vt:lpstr>Apresentação do PowerPoint</vt:lpstr>
      <vt:lpstr>Apresentação do PowerPoint</vt:lpstr>
      <vt:lpstr>Apresentação do PowerPoint</vt:lpstr>
      <vt:lpstr>       Atividades desenvolvidas na intervenção </vt:lpstr>
      <vt:lpstr>        Atividades desenvolvidas na intervenção </vt:lpstr>
      <vt:lpstr>        Atividades desenvolvidas na intervenção </vt:lpstr>
      <vt:lpstr>Discussão </vt:lpstr>
      <vt:lpstr>Reflexão critica sobre processo pessoal de aprendizagem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ELIAS PAJARO MUÑOZ</dc:creator>
  <cp:lastModifiedBy>JORGE ELIAS PAJARO MUÑOZ</cp:lastModifiedBy>
  <cp:revision>145</cp:revision>
  <dcterms:created xsi:type="dcterms:W3CDTF">2016-02-22T00:59:50Z</dcterms:created>
  <dcterms:modified xsi:type="dcterms:W3CDTF">2016-04-03T16:33:00Z</dcterms:modified>
</cp:coreProperties>
</file>